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72" r:id="rId5"/>
    <p:sldId id="263" r:id="rId6"/>
    <p:sldId id="265" r:id="rId7"/>
    <p:sldId id="267" r:id="rId8"/>
    <p:sldId id="268" r:id="rId9"/>
    <p:sldId id="269" r:id="rId10"/>
    <p:sldId id="270" r:id="rId11"/>
    <p:sldId id="266" r:id="rId12"/>
    <p:sldId id="271" r:id="rId13"/>
    <p:sldId id="26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sresearch.com/industry-report/precision-medicine-marke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Medicina Personalizada: como </a:t>
            </a:r>
            <a:r>
              <a:rPr lang="pt-BR" dirty="0"/>
              <a:t>a ATS pode contribuir para tomada de decisão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LUCIENE F. SCHLUCKEBIER BONAN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518"/>
          <a:stretch/>
        </p:blipFill>
        <p:spPr>
          <a:xfrm>
            <a:off x="9272214" y="1864860"/>
            <a:ext cx="2919786" cy="2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TOMADA DE DECISÃO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TOMADA DE DECISÃO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Incertezas (n pequeno, múltiplas intervenções)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Inequidade (ex. </a:t>
            </a:r>
            <a:r>
              <a:rPr lang="pt-BR" dirty="0" err="1" smtClean="0"/>
              <a:t>sofosbuvir</a:t>
            </a:r>
            <a:r>
              <a:rPr lang="pt-BR" dirty="0" smtClean="0"/>
              <a:t> NICE – genótipo que era minoria em determinada </a:t>
            </a:r>
            <a:r>
              <a:rPr lang="pt-BR" dirty="0" err="1" smtClean="0"/>
              <a:t>etinia</a:t>
            </a:r>
            <a:r>
              <a:rPr lang="pt-BR" dirty="0"/>
              <a:t> </a:t>
            </a:r>
            <a:r>
              <a:rPr lang="pt-BR" dirty="0" smtClean="0"/>
              <a:t>– evidências foram extrapoladas para que a terapia fosse recomendada </a:t>
            </a:r>
            <a:r>
              <a:rPr lang="pt-BR" dirty="0" err="1" smtClean="0"/>
              <a:t>tbm</a:t>
            </a:r>
            <a:r>
              <a:rPr lang="pt-BR" dirty="0" smtClean="0"/>
              <a:t> nos genótipos raros);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Inequidade quando </a:t>
            </a:r>
            <a:r>
              <a:rPr lang="pt-BR" dirty="0" err="1" smtClean="0"/>
              <a:t>biomarcadores</a:t>
            </a:r>
            <a:r>
              <a:rPr lang="pt-BR" dirty="0" smtClean="0"/>
              <a:t> relacionados à hábitos ou características socioeconômicas;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Inequidade quando engajamento paciente é necessário (uso de </a:t>
            </a:r>
            <a:r>
              <a:rPr lang="pt-BR" dirty="0" err="1" smtClean="0"/>
              <a:t>apps</a:t>
            </a:r>
            <a:r>
              <a:rPr lang="pt-BR" dirty="0" smtClean="0"/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DESAFIOS </a:t>
            </a:r>
            <a:r>
              <a:rPr lang="pt-BR" dirty="0" smtClean="0"/>
              <a:t>PARA AVALIAÇÃO DE TECNOLOGIAS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5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INCERTEZAS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78" y="763990"/>
            <a:ext cx="4437698" cy="53208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8679" y="6457890"/>
            <a:ext cx="1144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Faulkner, E., </a:t>
            </a:r>
            <a:r>
              <a:rPr lang="pt-BR" sz="1000" dirty="0" err="1"/>
              <a:t>Holtorf</a:t>
            </a:r>
            <a:r>
              <a:rPr lang="pt-BR" sz="1000" dirty="0"/>
              <a:t>, A.-P., Walton, S., Liu, C. Y., </a:t>
            </a:r>
            <a:r>
              <a:rPr lang="pt-BR" sz="1000" dirty="0" err="1"/>
              <a:t>Lin</a:t>
            </a:r>
            <a:r>
              <a:rPr lang="pt-BR" sz="1000" dirty="0"/>
              <a:t>, H., </a:t>
            </a:r>
            <a:r>
              <a:rPr lang="pt-BR" sz="1000" dirty="0" err="1"/>
              <a:t>Biltaj</a:t>
            </a:r>
            <a:r>
              <a:rPr lang="pt-BR" sz="1000" dirty="0"/>
              <a:t>, E., … Payne, K. (2020). </a:t>
            </a:r>
            <a:r>
              <a:rPr lang="pt-BR" sz="1000" i="1" dirty="0" err="1"/>
              <a:t>Being</a:t>
            </a:r>
            <a:r>
              <a:rPr lang="pt-BR" sz="1000" i="1" dirty="0"/>
              <a:t> Precise </a:t>
            </a:r>
            <a:r>
              <a:rPr lang="pt-BR" sz="1000" i="1" dirty="0" err="1"/>
              <a:t>About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Medicine: </a:t>
            </a:r>
            <a:r>
              <a:rPr lang="pt-BR" sz="1000" i="1" dirty="0" err="1"/>
              <a:t>What</a:t>
            </a:r>
            <a:r>
              <a:rPr lang="pt-BR" sz="1000" i="1" dirty="0"/>
              <a:t> </a:t>
            </a:r>
            <a:r>
              <a:rPr lang="pt-BR" sz="1000" i="1" dirty="0" err="1"/>
              <a:t>Should</a:t>
            </a:r>
            <a:r>
              <a:rPr lang="pt-BR" sz="1000" i="1" dirty="0"/>
              <a:t> </a:t>
            </a:r>
            <a:r>
              <a:rPr lang="pt-BR" sz="1000" i="1" dirty="0" err="1"/>
              <a:t>Value</a:t>
            </a:r>
            <a:r>
              <a:rPr lang="pt-BR" sz="1000" i="1" dirty="0"/>
              <a:t> Frameworks </a:t>
            </a:r>
            <a:r>
              <a:rPr lang="pt-BR" sz="1000" i="1" dirty="0" err="1"/>
              <a:t>Incorporate</a:t>
            </a:r>
            <a:r>
              <a:rPr lang="pt-BR" sz="1000" i="1" dirty="0"/>
              <a:t> </a:t>
            </a:r>
            <a:r>
              <a:rPr lang="pt-BR" sz="1000" i="1" dirty="0" err="1"/>
              <a:t>to</a:t>
            </a:r>
            <a:r>
              <a:rPr lang="pt-BR" sz="1000" i="1" dirty="0"/>
              <a:t> </a:t>
            </a:r>
            <a:r>
              <a:rPr lang="pt-BR" sz="1000" i="1" dirty="0" err="1"/>
              <a:t>Address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Medicine? A </a:t>
            </a:r>
            <a:r>
              <a:rPr lang="pt-BR" sz="1000" i="1" dirty="0" err="1"/>
              <a:t>Report</a:t>
            </a:r>
            <a:r>
              <a:rPr lang="pt-BR" sz="1000" i="1" dirty="0"/>
              <a:t> </a:t>
            </a:r>
            <a:r>
              <a:rPr lang="pt-BR" sz="1000" i="1" dirty="0" err="1"/>
              <a:t>of</a:t>
            </a:r>
            <a:r>
              <a:rPr lang="pt-BR" sz="1000" i="1" dirty="0"/>
              <a:t> The </a:t>
            </a:r>
            <a:r>
              <a:rPr lang="pt-BR" sz="1000" i="1" dirty="0" err="1"/>
              <a:t>Personalized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 </a:t>
            </a:r>
            <a:r>
              <a:rPr lang="pt-BR" sz="1000" i="1" dirty="0" err="1"/>
              <a:t>Special</a:t>
            </a:r>
            <a:r>
              <a:rPr lang="pt-BR" sz="1000" i="1" dirty="0"/>
              <a:t> </a:t>
            </a:r>
            <a:r>
              <a:rPr lang="pt-BR" sz="1000" i="1" dirty="0" err="1"/>
              <a:t>Interest</a:t>
            </a:r>
            <a:r>
              <a:rPr lang="pt-BR" sz="1000" i="1" dirty="0"/>
              <a:t> </a:t>
            </a:r>
            <a:r>
              <a:rPr lang="pt-BR" sz="1000" i="1" dirty="0" err="1"/>
              <a:t>Group</a:t>
            </a:r>
            <a:r>
              <a:rPr lang="pt-BR" sz="1000" i="1" dirty="0"/>
              <a:t>. </a:t>
            </a:r>
            <a:r>
              <a:rPr lang="pt-BR" sz="1000" i="1" dirty="0" err="1"/>
              <a:t>Value</a:t>
            </a:r>
            <a:r>
              <a:rPr lang="pt-BR" sz="1000" i="1" dirty="0"/>
              <a:t> in Health.</a:t>
            </a:r>
            <a:r>
              <a:rPr lang="pt-BR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0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TOMADA DE DECISÃO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NECESSIDADE DE REVISÃO/ATUALIZAÇÃO + FREQUENTE CEA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Aplicativos sofrem frequentes atualizações;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Algoritmos de IA mudam;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Acurácia dos </a:t>
            </a:r>
            <a:r>
              <a:rPr lang="pt-BR" dirty="0" err="1" smtClean="0"/>
              <a:t>companion</a:t>
            </a:r>
            <a:r>
              <a:rPr lang="pt-BR" dirty="0" smtClean="0"/>
              <a:t> </a:t>
            </a:r>
            <a:r>
              <a:rPr lang="pt-BR" dirty="0" err="1" smtClean="0"/>
              <a:t>diagnostic</a:t>
            </a:r>
            <a:r>
              <a:rPr lang="pt-BR" dirty="0" smtClean="0"/>
              <a:t> </a:t>
            </a:r>
            <a:r>
              <a:rPr lang="pt-BR" dirty="0" err="1" smtClean="0"/>
              <a:t>tests</a:t>
            </a:r>
            <a:r>
              <a:rPr lang="pt-BR" dirty="0" smtClean="0"/>
              <a:t> mudam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DESAFIOS </a:t>
            </a:r>
            <a:r>
              <a:rPr lang="pt-BR" dirty="0" smtClean="0"/>
              <a:t>PARA AVALIAÇÃO DE TECNOLOGIAS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7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0" y="1025755"/>
            <a:ext cx="3308018" cy="11633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0649" t="21111" r="31528" b="33374"/>
          <a:stretch/>
        </p:blipFill>
        <p:spPr>
          <a:xfrm>
            <a:off x="3629275" y="548640"/>
            <a:ext cx="6013490" cy="40703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5432" t="2489"/>
          <a:stretch/>
        </p:blipFill>
        <p:spPr>
          <a:xfrm>
            <a:off x="7340137" y="3358341"/>
            <a:ext cx="3846869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6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6" y="864108"/>
            <a:ext cx="2526761" cy="29709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3826" y="6581001"/>
            <a:ext cx="1154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ISPOR 2020 TOP 10 HEOR </a:t>
            </a:r>
            <a:r>
              <a:rPr lang="pt-BR" sz="1200" dirty="0" smtClean="0"/>
              <a:t>TRENDS. </a:t>
            </a:r>
            <a:r>
              <a:rPr lang="pt-BR" sz="1200" dirty="0"/>
              <a:t>Acesso em: https://www.ispor.org/docs/default-source/heor-resources/2020-top-10-heor-trends_v-online_00120191219.pdf?sfvrsn=9eebcb74_0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6890" y="1482692"/>
            <a:ext cx="7237770" cy="311156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3826" y="6304002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918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de precisão na prática clínica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8679" y="6457890"/>
            <a:ext cx="1144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Faulkner, E., </a:t>
            </a:r>
            <a:r>
              <a:rPr lang="pt-BR" sz="1000" dirty="0" err="1"/>
              <a:t>Holtorf</a:t>
            </a:r>
            <a:r>
              <a:rPr lang="pt-BR" sz="1000" dirty="0"/>
              <a:t>, A.-P., Walton, S., Liu, C. Y., </a:t>
            </a:r>
            <a:r>
              <a:rPr lang="pt-BR" sz="1000" dirty="0" err="1"/>
              <a:t>Lin</a:t>
            </a:r>
            <a:r>
              <a:rPr lang="pt-BR" sz="1000" dirty="0"/>
              <a:t>, H., </a:t>
            </a:r>
            <a:r>
              <a:rPr lang="pt-BR" sz="1000" dirty="0" err="1"/>
              <a:t>Biltaj</a:t>
            </a:r>
            <a:r>
              <a:rPr lang="pt-BR" sz="1000" dirty="0"/>
              <a:t>, E., … Payne, K. (2020). </a:t>
            </a:r>
            <a:r>
              <a:rPr lang="pt-BR" sz="1000" i="1" dirty="0" err="1"/>
              <a:t>Being</a:t>
            </a:r>
            <a:r>
              <a:rPr lang="pt-BR" sz="1000" i="1" dirty="0"/>
              <a:t> Precise </a:t>
            </a:r>
            <a:r>
              <a:rPr lang="pt-BR" sz="1000" i="1" dirty="0" err="1"/>
              <a:t>About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Medicine: </a:t>
            </a:r>
            <a:r>
              <a:rPr lang="pt-BR" sz="1000" i="1" dirty="0" err="1"/>
              <a:t>What</a:t>
            </a:r>
            <a:r>
              <a:rPr lang="pt-BR" sz="1000" i="1" dirty="0"/>
              <a:t> </a:t>
            </a:r>
            <a:r>
              <a:rPr lang="pt-BR" sz="1000" i="1" dirty="0" err="1"/>
              <a:t>Should</a:t>
            </a:r>
            <a:r>
              <a:rPr lang="pt-BR" sz="1000" i="1" dirty="0"/>
              <a:t> </a:t>
            </a:r>
            <a:r>
              <a:rPr lang="pt-BR" sz="1000" i="1" dirty="0" err="1"/>
              <a:t>Value</a:t>
            </a:r>
            <a:r>
              <a:rPr lang="pt-BR" sz="1000" i="1" dirty="0"/>
              <a:t> Frameworks </a:t>
            </a:r>
            <a:r>
              <a:rPr lang="pt-BR" sz="1000" i="1" dirty="0" err="1"/>
              <a:t>Incorporate</a:t>
            </a:r>
            <a:r>
              <a:rPr lang="pt-BR" sz="1000" i="1" dirty="0"/>
              <a:t> </a:t>
            </a:r>
            <a:r>
              <a:rPr lang="pt-BR" sz="1000" i="1" dirty="0" err="1"/>
              <a:t>to</a:t>
            </a:r>
            <a:r>
              <a:rPr lang="pt-BR" sz="1000" i="1" dirty="0"/>
              <a:t> </a:t>
            </a:r>
            <a:r>
              <a:rPr lang="pt-BR" sz="1000" i="1" dirty="0" err="1"/>
              <a:t>Address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Medicine? A </a:t>
            </a:r>
            <a:r>
              <a:rPr lang="pt-BR" sz="1000" i="1" dirty="0" err="1"/>
              <a:t>Report</a:t>
            </a:r>
            <a:r>
              <a:rPr lang="pt-BR" sz="1000" i="1" dirty="0"/>
              <a:t> </a:t>
            </a:r>
            <a:r>
              <a:rPr lang="pt-BR" sz="1000" i="1" dirty="0" err="1"/>
              <a:t>of</a:t>
            </a:r>
            <a:r>
              <a:rPr lang="pt-BR" sz="1000" i="1" dirty="0"/>
              <a:t> The </a:t>
            </a:r>
            <a:r>
              <a:rPr lang="pt-BR" sz="1000" i="1" dirty="0" err="1"/>
              <a:t>Personalized</a:t>
            </a:r>
            <a:r>
              <a:rPr lang="pt-BR" sz="1000" i="1" dirty="0"/>
              <a:t> </a:t>
            </a:r>
            <a:r>
              <a:rPr lang="pt-BR" sz="1000" i="1" dirty="0" err="1"/>
              <a:t>Precision</a:t>
            </a:r>
            <a:r>
              <a:rPr lang="pt-BR" sz="1000" i="1" dirty="0"/>
              <a:t> Medicine </a:t>
            </a:r>
            <a:r>
              <a:rPr lang="pt-BR" sz="1000" i="1" dirty="0" err="1"/>
              <a:t>Special</a:t>
            </a:r>
            <a:r>
              <a:rPr lang="pt-BR" sz="1000" i="1" dirty="0"/>
              <a:t> </a:t>
            </a:r>
            <a:r>
              <a:rPr lang="pt-BR" sz="1000" i="1" dirty="0" err="1"/>
              <a:t>Interest</a:t>
            </a:r>
            <a:r>
              <a:rPr lang="pt-BR" sz="1000" i="1" dirty="0"/>
              <a:t> </a:t>
            </a:r>
            <a:r>
              <a:rPr lang="pt-BR" sz="1000" i="1" dirty="0" err="1"/>
              <a:t>Group</a:t>
            </a:r>
            <a:r>
              <a:rPr lang="pt-BR" sz="1000" i="1" dirty="0"/>
              <a:t>. </a:t>
            </a:r>
            <a:r>
              <a:rPr lang="pt-BR" sz="1000" i="1" dirty="0" err="1"/>
              <a:t>Value</a:t>
            </a:r>
            <a:r>
              <a:rPr lang="pt-BR" sz="1000" i="1" dirty="0"/>
              <a:t> in Health.</a:t>
            </a:r>
            <a:r>
              <a:rPr lang="pt-BR" sz="1000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749" y="308308"/>
            <a:ext cx="5984300" cy="57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ECONÔMICO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Global </a:t>
            </a:r>
            <a:r>
              <a:rPr lang="en-US" i="1" dirty="0">
                <a:hlinkClick r:id="rId2"/>
              </a:rPr>
              <a:t>Precision Market - Analysis and Forecast, </a:t>
            </a:r>
            <a:r>
              <a:rPr lang="en-US" i="1" dirty="0" smtClean="0">
                <a:hlinkClick r:id="rId2"/>
              </a:rPr>
              <a:t>2018-2028</a:t>
            </a:r>
            <a:endParaRPr lang="en-US" i="1" dirty="0" smtClean="0"/>
          </a:p>
          <a:p>
            <a:r>
              <a:rPr lang="en-US" dirty="0" smtClean="0"/>
              <a:t>$78.85 </a:t>
            </a:r>
            <a:r>
              <a:rPr lang="en-US" dirty="0"/>
              <a:t>billion in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Expected </a:t>
            </a:r>
            <a:r>
              <a:rPr lang="en-US" dirty="0" smtClean="0"/>
              <a:t>to </a:t>
            </a:r>
            <a:r>
              <a:rPr lang="en-US" dirty="0"/>
              <a:t>grow over $216.75 billion by </a:t>
            </a:r>
            <a:r>
              <a:rPr lang="en-US" dirty="0" smtClean="0"/>
              <a:t>2028</a:t>
            </a:r>
          </a:p>
          <a:p>
            <a:r>
              <a:rPr lang="en-US" dirty="0" smtClean="0"/>
              <a:t>55% dos </a:t>
            </a:r>
            <a:r>
              <a:rPr lang="en-US" dirty="0" err="1" smtClean="0"/>
              <a:t>ensaios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r>
              <a:rPr lang="en-US" dirty="0" smtClean="0"/>
              <a:t> em 2018 </a:t>
            </a:r>
            <a:r>
              <a:rPr lang="en-US" dirty="0" err="1" smtClean="0"/>
              <a:t>envolviam</a:t>
            </a:r>
            <a:r>
              <a:rPr lang="en-US" dirty="0" smtClean="0"/>
              <a:t> </a:t>
            </a:r>
            <a:r>
              <a:rPr lang="en-US" dirty="0" err="1" smtClean="0"/>
              <a:t>biomarcadores</a:t>
            </a:r>
            <a:r>
              <a:rPr lang="en-US" dirty="0" smtClean="0"/>
              <a:t>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96309" y="6581001"/>
            <a:ext cx="9306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Disponível em: https</a:t>
            </a:r>
            <a:r>
              <a:rPr lang="pt-BR" sz="1200" dirty="0"/>
              <a:t>://www.prnewswire.com/news-releases/global-precision-medicine-market-to-reach-216-75-billion-by-2028-891830298.html</a:t>
            </a:r>
          </a:p>
        </p:txBody>
      </p:sp>
    </p:spTree>
    <p:extLst>
      <p:ext uri="{BB962C8B-B14F-4D97-AF65-F5344CB8AC3E}">
        <p14:creationId xmlns:p14="http://schemas.microsoft.com/office/powerpoint/2010/main" val="42941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PROBLEMA: PORTFÓLIO DE ANÁLISE DAS AGÊNCIAS COM FOCO EM TECNOLOGIAS E NÃO EM PROBLEMAS QUE REQUEREM INOVAÇÃO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26440"/>
              </p:ext>
            </p:extLst>
          </p:nvPr>
        </p:nvGraphicFramePr>
        <p:xfrm>
          <a:off x="4040498" y="1821003"/>
          <a:ext cx="6972739" cy="3086100"/>
        </p:xfrm>
        <a:graphic>
          <a:graphicData uri="http://schemas.openxmlformats.org/drawingml/2006/table">
            <a:tbl>
              <a:tblPr/>
              <a:tblGrid>
                <a:gridCol w="3114039">
                  <a:extLst>
                    <a:ext uri="{9D8B030D-6E8A-4147-A177-3AD203B41FA5}">
                      <a16:colId xmlns:a16="http://schemas.microsoft.com/office/drawing/2014/main" val="638765301"/>
                    </a:ext>
                  </a:extLst>
                </a:gridCol>
                <a:gridCol w="3858700">
                  <a:extLst>
                    <a:ext uri="{9D8B030D-6E8A-4147-A177-3AD203B41FA5}">
                      <a16:colId xmlns:a16="http://schemas.microsoft.com/office/drawing/2014/main" val="2168633286"/>
                    </a:ext>
                  </a:extLst>
                </a:gridCol>
              </a:tblGrid>
              <a:tr h="354156">
                <a:tc>
                  <a:txBody>
                    <a:bodyPr/>
                    <a:lstStyle/>
                    <a:p>
                      <a:pPr rtl="0"/>
                      <a:r>
                        <a:rPr lang="pt-BR" sz="1400" b="1" dirty="0">
                          <a:effectLst/>
                        </a:rPr>
                        <a:t>Technology</a:t>
                      </a:r>
                      <a:endParaRPr lang="pt-BR" sz="1400" dirty="0">
                        <a:effectLst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b="1" dirty="0" err="1">
                          <a:effectLst/>
                        </a:rPr>
                        <a:t>Action</a:t>
                      </a:r>
                      <a:endParaRPr lang="pt-BR" sz="1400" dirty="0">
                        <a:effectLst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37511"/>
                  </a:ext>
                </a:extLst>
              </a:tr>
              <a:tr h="529134">
                <a:tc>
                  <a:txBody>
                    <a:bodyPr/>
                    <a:lstStyle/>
                    <a:p>
                      <a:pPr rtl="0"/>
                      <a:r>
                        <a:rPr lang="pt-BR" sz="1400" dirty="0" err="1">
                          <a:effectLst/>
                        </a:rPr>
                        <a:t>Innovative</a:t>
                      </a:r>
                      <a:r>
                        <a:rPr lang="pt-BR" sz="1400" dirty="0">
                          <a:effectLst/>
                        </a:rPr>
                        <a:t>*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Procurement of innovation including value based health care mechanisms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58912"/>
                  </a:ext>
                </a:extLst>
              </a:tr>
              <a:tr h="894956"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Innovative but lack or weak evidence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Innovative procurement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Coverage with evidence development (monitoring systems)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Risk sharing agreements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54771"/>
                  </a:ext>
                </a:extLst>
              </a:tr>
              <a:tr h="529134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Innovative but not matured and lack of evidence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dirty="0" err="1">
                          <a:effectLst/>
                        </a:rPr>
                        <a:t>Promote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research</a:t>
                      </a:r>
                      <a:endParaRPr lang="pt-BR" sz="1400" dirty="0">
                        <a:effectLst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34589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rtl="0"/>
                      <a:r>
                        <a:rPr lang="pt-BR" sz="1400" dirty="0" err="1">
                          <a:effectLst/>
                        </a:rPr>
                        <a:t>Not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innovative</a:t>
                      </a:r>
                      <a:endParaRPr lang="pt-BR" sz="1400" dirty="0">
                        <a:effectLst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dirty="0" err="1">
                          <a:effectLst/>
                        </a:rPr>
                        <a:t>Recommendation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on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rejection</a:t>
                      </a:r>
                      <a:endParaRPr lang="pt-BR" sz="1400" dirty="0">
                        <a:effectLst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686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054652" y="4998596"/>
            <a:ext cx="7224464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Open Sans"/>
              </a:rPr>
              <a:t>* In accordance to innovation definition, it should convincingly improve results on health (evidence)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5628284" y="6522395"/>
            <a:ext cx="65637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Iñaki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Gutiérrez-</a:t>
            </a:r>
            <a:r>
              <a:rPr lang="pt-B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Ibarluzea</a:t>
            </a:r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Questrial"/>
              </a:rPr>
              <a:t>Assessment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Questrial"/>
              </a:rPr>
              <a:t>of the innovation: a challenge for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Questrial"/>
              </a:rPr>
              <a:t>HTA.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GIHTAD (2019) 12:Suppl. 3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Questrial"/>
              </a:rPr>
              <a:t> </a:t>
            </a:r>
            <a:endParaRPr lang="en-US" sz="11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Quest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5212" y="750458"/>
            <a:ext cx="8063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Atualmente </a:t>
            </a:r>
            <a:r>
              <a:rPr lang="pt-BR" dirty="0"/>
              <a:t>a inovação ocorre no modelo </a:t>
            </a:r>
            <a:r>
              <a:rPr lang="pt-BR" dirty="0" err="1"/>
              <a:t>niche-buster</a:t>
            </a:r>
            <a:r>
              <a:rPr lang="pt-BR" dirty="0"/>
              <a:t>, deixando para trás o modelo </a:t>
            </a:r>
            <a:r>
              <a:rPr lang="pt-BR" dirty="0" err="1"/>
              <a:t>blockbuster</a:t>
            </a:r>
            <a:r>
              <a:rPr lang="pt-BR" dirty="0"/>
              <a:t> </a:t>
            </a:r>
            <a:r>
              <a:rPr lang="pt-BR" dirty="0" err="1" smtClean="0"/>
              <a:t>drug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Falta de análise sistemática da inovação leva a desconhecimento da oferta</a:t>
            </a:r>
          </a:p>
        </p:txBody>
      </p:sp>
    </p:spTree>
    <p:extLst>
      <p:ext uri="{BB962C8B-B14F-4D97-AF65-F5344CB8AC3E}">
        <p14:creationId xmlns:p14="http://schemas.microsoft.com/office/powerpoint/2010/main" val="329696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Aumenta o número e relação entre as variáveis de um modelo;</a:t>
            </a:r>
          </a:p>
          <a:p>
            <a:r>
              <a:rPr lang="pt-BR" dirty="0" smtClean="0"/>
              <a:t>Os testes podem ser utilizados em diferentes tempos de um tratamento;</a:t>
            </a:r>
          </a:p>
          <a:p>
            <a:r>
              <a:rPr lang="pt-BR" dirty="0" smtClean="0"/>
              <a:t>Usados em combinação a outros testes;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DESAFIOS </a:t>
            </a:r>
            <a:r>
              <a:rPr lang="pt-BR" dirty="0" smtClean="0"/>
              <a:t>PARA AVALIAÇÃO DE TECNOLOGIAS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09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VALOR: </a:t>
            </a:r>
          </a:p>
          <a:p>
            <a:pPr>
              <a:buFontTx/>
              <a:buChar char="-"/>
            </a:pPr>
            <a:r>
              <a:rPr lang="pt-BR" dirty="0" smtClean="0"/>
              <a:t>O paciente conhecer o resultado do teste tem valor numa análise de ATS? </a:t>
            </a:r>
          </a:p>
          <a:p>
            <a:pPr>
              <a:buFontTx/>
              <a:buChar char="-"/>
            </a:pPr>
            <a:r>
              <a:rPr lang="pt-BR" dirty="0" smtClean="0"/>
              <a:t>Condições hereditárias; mudanças estilo de vida; estresse psicológico;</a:t>
            </a:r>
          </a:p>
          <a:p>
            <a:pPr>
              <a:buFontTx/>
              <a:buChar char="-"/>
            </a:pPr>
            <a:r>
              <a:rPr lang="pt-BR" dirty="0" smtClean="0"/>
              <a:t>Pode ser captado por </a:t>
            </a:r>
            <a:r>
              <a:rPr lang="pt-BR" dirty="0" err="1" smtClean="0"/>
              <a:t>discrete</a:t>
            </a:r>
            <a:r>
              <a:rPr lang="pt-BR" dirty="0" smtClean="0"/>
              <a:t> </a:t>
            </a:r>
            <a:r>
              <a:rPr lang="pt-BR" dirty="0" err="1" smtClean="0"/>
              <a:t>choice</a:t>
            </a:r>
            <a:r>
              <a:rPr lang="pt-BR" dirty="0" smtClean="0"/>
              <a:t> </a:t>
            </a:r>
            <a:r>
              <a:rPr lang="pt-BR" dirty="0" err="1" smtClean="0"/>
              <a:t>experiment</a:t>
            </a:r>
            <a:r>
              <a:rPr lang="pt-BR" dirty="0" smtClean="0"/>
              <a:t>, menos por instrumentos de qualidade de vida;</a:t>
            </a:r>
          </a:p>
          <a:p>
            <a:pPr>
              <a:buFontTx/>
              <a:buChar char="-"/>
            </a:pPr>
            <a:r>
              <a:rPr lang="pt-BR" dirty="0" smtClean="0"/>
              <a:t>  Pode ser incluído se decisão leva em consideração custo-oportunidade, benefícios não-relacionados a saúde.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DESAFIOS </a:t>
            </a:r>
            <a:r>
              <a:rPr lang="pt-BR" dirty="0" smtClean="0"/>
              <a:t>PARA AVALIAÇÃO DE TECNOLOGIAS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8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5088" y="768297"/>
            <a:ext cx="8374789" cy="29427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EVIDÊNCIA: </a:t>
            </a:r>
          </a:p>
          <a:p>
            <a:pPr>
              <a:buFontTx/>
              <a:buChar char="-"/>
            </a:pPr>
            <a:r>
              <a:rPr lang="pt-BR" dirty="0" smtClean="0"/>
              <a:t>Estratificação de pacientes em subgrupos (pequenos e específicos);</a:t>
            </a:r>
          </a:p>
          <a:p>
            <a:pPr>
              <a:buFontTx/>
              <a:buChar char="-"/>
            </a:pPr>
            <a:r>
              <a:rPr lang="pt-BR" dirty="0" smtClean="0"/>
              <a:t>Difícil encontrar comparações </a:t>
            </a:r>
            <a:r>
              <a:rPr lang="pt-BR" dirty="0" err="1" smtClean="0"/>
              <a:t>head-to-head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r>
              <a:rPr lang="pt-BR" dirty="0" smtClean="0"/>
              <a:t>Novos modelos de ensaios clínicos vem surgindo: </a:t>
            </a:r>
            <a:r>
              <a:rPr lang="pt-BR" dirty="0" err="1" smtClean="0"/>
              <a:t>basket</a:t>
            </a:r>
            <a:r>
              <a:rPr lang="pt-BR" dirty="0" smtClean="0"/>
              <a:t>, </a:t>
            </a:r>
            <a:r>
              <a:rPr lang="pt-BR" dirty="0" err="1" smtClean="0"/>
              <a:t>umbrella</a:t>
            </a:r>
            <a:r>
              <a:rPr lang="pt-BR" dirty="0" smtClean="0"/>
              <a:t> e </a:t>
            </a:r>
            <a:r>
              <a:rPr lang="pt-BR" dirty="0" err="1" smtClean="0"/>
              <a:t>adaptive</a:t>
            </a:r>
            <a:r>
              <a:rPr lang="pt-BR" dirty="0" smtClean="0"/>
              <a:t> </a:t>
            </a:r>
            <a:r>
              <a:rPr lang="pt-BR" dirty="0" err="1" smtClean="0"/>
              <a:t>trials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DESAFIOS PARA AVALIAÇÃO DE TECNOLOGIAS EM SAÚDE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28" y="3306265"/>
            <a:ext cx="4265256" cy="28068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84" y="3595247"/>
            <a:ext cx="42481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MODELO DE ANÁLISE DE DECISÃO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Modelos tipo árvore ou </a:t>
            </a:r>
            <a:r>
              <a:rPr lang="pt-BR" dirty="0" err="1" smtClean="0"/>
              <a:t>Markov</a:t>
            </a:r>
            <a:r>
              <a:rPr lang="pt-BR" dirty="0" smtClean="0"/>
              <a:t> podem ser insuficientes para desenho e captura dos benefícios e custos a longo prazo;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Microssimulação</a:t>
            </a:r>
            <a:r>
              <a:rPr lang="pt-BR" dirty="0" smtClean="0"/>
              <a:t> e simulação de eventos discretos;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7981" y="6434631"/>
            <a:ext cx="980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James Love-</a:t>
            </a:r>
            <a:r>
              <a:rPr lang="en-US" sz="1200" dirty="0" err="1" smtClean="0"/>
              <a:t>koh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The </a:t>
            </a:r>
            <a:r>
              <a:rPr lang="en-US" sz="1200" dirty="0"/>
              <a:t>Future of Precision Medicine: Potential Impacts for Health Technology </a:t>
            </a:r>
            <a:r>
              <a:rPr lang="en-US" sz="1200" dirty="0" smtClean="0"/>
              <a:t>Assessment. </a:t>
            </a:r>
            <a:r>
              <a:rPr lang="pt-BR" sz="1200" dirty="0" err="1"/>
              <a:t>PharmacoEconomics</a:t>
            </a:r>
            <a:r>
              <a:rPr lang="pt-BR" sz="1200" dirty="0"/>
              <a:t> (2018) 36:1439–1451</a:t>
            </a:r>
            <a:r>
              <a:rPr lang="en-US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2919" y="229559"/>
            <a:ext cx="59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DESAFIOS </a:t>
            </a:r>
            <a:r>
              <a:rPr lang="pt-BR" dirty="0" smtClean="0"/>
              <a:t>PARA AVALIAÇÃO DE TECNOLOGIAS EM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413</TotalTime>
  <Words>812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Corbel</vt:lpstr>
      <vt:lpstr>Open Sans</vt:lpstr>
      <vt:lpstr>Questrial</vt:lpstr>
      <vt:lpstr>Wingdings 2</vt:lpstr>
      <vt:lpstr>Quadro</vt:lpstr>
      <vt:lpstr>Medicina Personalizada: como a ATS pode contribuir para tomada de decisão </vt:lpstr>
      <vt:lpstr>Apresentação do PowerPoint</vt:lpstr>
      <vt:lpstr>Medicina de precisão na prática clínica</vt:lpstr>
      <vt:lpstr>IMPACTO ECONÔMICO</vt:lpstr>
      <vt:lpstr>PROBLEMA: PORTFÓLIO DE ANÁLISE DAS AGÊNCIAS COM FOCO EM TECNOLOGIAS E NÃO EM PROBLEMAS QUE REQUEREM INOVAÇÃO</vt:lpstr>
      <vt:lpstr>ESCOPO</vt:lpstr>
      <vt:lpstr>MODELAGEM</vt:lpstr>
      <vt:lpstr>MODELAGEM</vt:lpstr>
      <vt:lpstr>MODELAGEM</vt:lpstr>
      <vt:lpstr>TOMADA DE DECISÃO</vt:lpstr>
      <vt:lpstr>INCERTEZAS</vt:lpstr>
      <vt:lpstr>TOMADA DE DECISÃO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Personalizada: como a ATS pode contribuir para tomada de decisão</dc:title>
  <dc:creator>Luciene Fontes Schluckebier Bonan</dc:creator>
  <cp:lastModifiedBy>Luciene Fontes Schluckebier Bonan</cp:lastModifiedBy>
  <cp:revision>26</cp:revision>
  <dcterms:created xsi:type="dcterms:W3CDTF">2020-09-14T14:53:46Z</dcterms:created>
  <dcterms:modified xsi:type="dcterms:W3CDTF">2020-09-14T21:49:09Z</dcterms:modified>
</cp:coreProperties>
</file>